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commentAuthors.xml" ContentType="application/vnd.openxmlformats-officedocument.presentationml.commentAuthors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png" ContentType="image/png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3"/>
  </p:notesMasterIdLst>
  <p:sldIdLst>
    <p:sldId id="256" r:id="rId2"/>
    <p:sldId id="263" r:id="rId3"/>
    <p:sldId id="264" r:id="rId4"/>
    <p:sldId id="265" r:id="rId5"/>
    <p:sldId id="266" r:id="rId6"/>
    <p:sldId id="259" r:id="rId7"/>
    <p:sldId id="257" r:id="rId8"/>
    <p:sldId id="258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NYCDOE Schools" initials="N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544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5CBE9-8F4C-4A4C-A7C8-48748615E51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F296D-6D83-BE44-AEDC-785A9C86DC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3" Type="http://schemas.openxmlformats.org/officeDocument/2006/relationships/hyperlink" Target="http://freelance-writing.lovetoknow.com/Tips_on_Writing_a_Memoir" TargetMode="Externa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dirty="0" smtClean="0"/>
              <a:t>Typically, a memoir reads more like a novel than an autobiography. While an autobiography often covers a long time period and provides many details, a memoir deals with events related to a specific theme. Examples of topics for memoirs may include recovering from an eating disorder, dealing with an abusive spouse, or what it's like to live with a chronic illness. </a:t>
            </a:r>
          </a:p>
          <a:p>
            <a:r>
              <a:rPr dirty="0" smtClean="0"/>
              <a:t>Generally speaking, memoirs tend to be much more popular than </a:t>
            </a:r>
            <a:r>
              <a:rPr u="sng" dirty="0">
                <a:hlinkClick r:id="rId3"/>
              </a:rPr>
              <a:t>autobiographies</a:t>
            </a:r>
            <a:r>
              <a:rPr dirty="0" smtClean="0"/>
              <a:t>. Although a memoir is true, the events are told in a way that makes it seem like a fictional work. This makes the story much more interesting to the reader, even if the author is someone they have never heard of before.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296D-6D83-BE44-AEDC-785A9C86DC6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9AD73D40-60EC-814C-8A59-BF6C2954DD9F}" type="datetimeFigureOut">
              <a:rPr lang="en-US" smtClean="0"/>
              <a:pPr/>
              <a:t>6/22/10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C6DCCC8-00C5-4544-8C92-E2604C56F8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81000"/>
            <a:ext cx="5446713" cy="1470025"/>
          </a:xfrm>
        </p:spPr>
        <p:txBody>
          <a:bodyPr/>
          <a:lstStyle/>
          <a:p>
            <a:r>
              <a:rPr lang="en-US" dirty="0" smtClean="0"/>
              <a:t>Graphic Novels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181600"/>
            <a:ext cx="6629400" cy="1371600"/>
          </a:xfrm>
        </p:spPr>
        <p:txBody>
          <a:bodyPr>
            <a:noAutofit/>
          </a:bodyPr>
          <a:lstStyle/>
          <a:p>
            <a:r>
              <a:rPr lang="en-US" sz="2200" dirty="0" smtClean="0"/>
              <a:t>Office of Educational Technology Queens</a:t>
            </a:r>
          </a:p>
          <a:p>
            <a:r>
              <a:rPr lang="en-US" sz="2200" dirty="0" smtClean="0"/>
              <a:t>Enhancing Writing Instruction Through Technology</a:t>
            </a: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1295400" y="2590800"/>
            <a:ext cx="63754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“</a:t>
            </a:r>
            <a:r>
              <a:rPr lang="en-US" sz="2400" dirty="0" smtClean="0"/>
              <a:t>the interplay of the written and the visual is a complicated process; a comic does not happen in the words, or the pictures, but somewhere in between, in what is sometimes known as “the marriage of text and image</a:t>
            </a:r>
            <a:r>
              <a:rPr lang="en-US" sz="2400" dirty="0" smtClean="0"/>
              <a:t>.’”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2743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“Selecting our Seed Ideas”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list of special:</a:t>
            </a:r>
          </a:p>
          <a:p>
            <a:pPr lvl="1"/>
            <a:r>
              <a:rPr lang="en-US" dirty="0" smtClean="0"/>
              <a:t>Places</a:t>
            </a:r>
          </a:p>
          <a:p>
            <a:pPr lvl="1"/>
            <a:r>
              <a:rPr lang="en-US" dirty="0" smtClean="0"/>
              <a:t>Objects</a:t>
            </a:r>
          </a:p>
          <a:p>
            <a:pPr lvl="1"/>
            <a:r>
              <a:rPr lang="en-US" dirty="0" smtClean="0"/>
              <a:t>Animals (can be human)</a:t>
            </a:r>
          </a:p>
          <a:p>
            <a:pPr lvl="1"/>
            <a:r>
              <a:rPr lang="en-US" dirty="0" smtClean="0"/>
              <a:t>Events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Narrow down your list by thinking about the most significant of these.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 writing your “Seed piece”</a:t>
            </a:r>
          </a:p>
          <a:p>
            <a:pPr lvl="1"/>
            <a:r>
              <a:rPr lang="en-US" dirty="0" smtClean="0"/>
              <a:t>Remember to try and include:</a:t>
            </a:r>
          </a:p>
          <a:p>
            <a:pPr lvl="2"/>
            <a:r>
              <a:rPr lang="en-US" dirty="0" smtClean="0"/>
              <a:t>Similes</a:t>
            </a:r>
          </a:p>
          <a:p>
            <a:pPr lvl="2"/>
            <a:r>
              <a:rPr lang="en-US" dirty="0" smtClean="0"/>
              <a:t>Metaphors</a:t>
            </a:r>
          </a:p>
          <a:p>
            <a:pPr lvl="2"/>
            <a:r>
              <a:rPr lang="en-US" dirty="0" smtClean="0"/>
              <a:t>Personification</a:t>
            </a:r>
          </a:p>
          <a:p>
            <a:pPr lvl="2"/>
            <a:r>
              <a:rPr lang="en-US" dirty="0" smtClean="0"/>
              <a:t>Onomatopoeia</a:t>
            </a:r>
          </a:p>
          <a:p>
            <a:pPr lvl="2"/>
            <a:r>
              <a:rPr lang="en-US" dirty="0" smtClean="0"/>
              <a:t>Sensory details (sight, sound, taste, touch, smell)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Your Narrative into a Graphic Novel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-34290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3100" dirty="0" smtClean="0">
                <a:latin typeface="Arial" charset="0"/>
              </a:rPr>
              <a:t>A blending of words and images to tell your story.</a:t>
            </a:r>
            <a:endParaRPr lang="en-US" dirty="0" smtClean="0"/>
          </a:p>
          <a:p>
            <a:pPr marL="857250" lvl="2" indent="-285750">
              <a:lnSpc>
                <a:spcPct val="95000"/>
              </a:lnSpc>
              <a:buClr>
                <a:srgbClr val="FFFFFF"/>
              </a:buClr>
              <a:buSzPct val="80000"/>
              <a:buFont typeface="Courier New" charset="0"/>
              <a:buChar char="o"/>
            </a:pPr>
            <a:r>
              <a:rPr lang="en-US" sz="2900" dirty="0" smtClean="0">
                <a:latin typeface="Arial" charset="0"/>
              </a:rPr>
              <a:t>Images need to be carefully chosen to help move story.</a:t>
            </a:r>
            <a:endParaRPr lang="en-US" dirty="0" smtClean="0"/>
          </a:p>
          <a:p>
            <a:pPr marL="857250" lvl="2" indent="-285750">
              <a:lnSpc>
                <a:spcPct val="95000"/>
              </a:lnSpc>
              <a:buClr>
                <a:srgbClr val="FFFFFF"/>
              </a:buClr>
              <a:buSzPct val="80000"/>
              <a:buFont typeface="Courier New" charset="0"/>
              <a:buChar char="o"/>
            </a:pPr>
            <a:r>
              <a:rPr lang="en-US" sz="2900" dirty="0" smtClean="0">
                <a:latin typeface="Arial" charset="0"/>
              </a:rPr>
              <a:t>Text needs to be succinct (and yet still powerful)! </a:t>
            </a:r>
            <a:endParaRPr lang="en-US" dirty="0" smtClean="0"/>
          </a:p>
          <a:p>
            <a:pPr marL="857250" lvl="2" indent="-28575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 "/>
            </a:pPr>
            <a:endParaRPr lang="en-US" sz="3100" dirty="0" smtClean="0">
              <a:solidFill>
                <a:srgbClr val="FFFFFF"/>
              </a:solidFill>
              <a:latin typeface="Arial" charset="0"/>
            </a:endParaRPr>
          </a:p>
          <a:p>
            <a:pPr marL="857250" lvl="2" indent="-28575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 "/>
            </a:pPr>
            <a:endParaRPr lang="en-US" dirty="0" smtClean="0">
              <a:solidFill>
                <a:srgbClr val="FFFFFF"/>
              </a:solidFill>
              <a:latin typeface="Arial" charset="0"/>
            </a:endParaRPr>
          </a:p>
          <a:p>
            <a:pPr marL="857250" lvl="2" indent="-28575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 "/>
            </a:pPr>
            <a:endParaRPr lang="en-US" dirty="0" smtClean="0">
              <a:solidFill>
                <a:srgbClr val="FFFFFF"/>
              </a:solidFill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in Graphic Novels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 indent="-342900">
              <a:lnSpc>
                <a:spcPct val="95000"/>
              </a:lnSpc>
              <a:buClrTx/>
              <a:buSzPct val="100000"/>
            </a:pPr>
            <a:r>
              <a:rPr lang="en-US" dirty="0" smtClean="0">
                <a:solidFill>
                  <a:srgbClr val="2F1F58"/>
                </a:solidFill>
                <a:latin typeface="Arial" charset="0"/>
              </a:rPr>
              <a:t>Although text is succinct, it is still very important and therefore, a script is necessary.</a:t>
            </a:r>
            <a:endParaRPr lang="en-US" dirty="0" smtClean="0">
              <a:solidFill>
                <a:srgbClr val="2F1F58"/>
              </a:solidFill>
            </a:endParaRPr>
          </a:p>
          <a:p>
            <a:pPr lvl="1" indent="-342900">
              <a:lnSpc>
                <a:spcPct val="95000"/>
              </a:lnSpc>
              <a:buClrTx/>
              <a:buSzPct val="100000"/>
            </a:pPr>
            <a:r>
              <a:rPr lang="en-US" dirty="0" smtClean="0">
                <a:solidFill>
                  <a:srgbClr val="2F1F58"/>
                </a:solidFill>
                <a:latin typeface="Arial" charset="0"/>
              </a:rPr>
              <a:t>Space limits the words in a graphic novel, but this limit only makes them more valuable.</a:t>
            </a:r>
            <a:endParaRPr lang="en-US" dirty="0" smtClean="0">
              <a:solidFill>
                <a:srgbClr val="2F1F58"/>
              </a:solidFill>
            </a:endParaRPr>
          </a:p>
          <a:p>
            <a:pPr algn="ctr">
              <a:lnSpc>
                <a:spcPct val="95000"/>
              </a:lnSpc>
              <a:buClrTx/>
              <a:buNone/>
            </a:pPr>
            <a:r>
              <a:rPr lang="en-US" sz="3700" dirty="0" smtClean="0">
                <a:solidFill>
                  <a:srgbClr val="2F1F58"/>
                </a:solidFill>
                <a:latin typeface="Arial" charset="0"/>
              </a:rPr>
              <a:t>“Treat words like rare diamonds, and your reward will be a storytelling treasure”</a:t>
            </a:r>
            <a:r>
              <a:rPr lang="en-US" sz="2100" dirty="0" smtClean="0">
                <a:solidFill>
                  <a:srgbClr val="2F1F58"/>
                </a:solidFill>
                <a:latin typeface="Arial" charset="0"/>
              </a:rPr>
              <a:t> </a:t>
            </a:r>
            <a:r>
              <a:rPr lang="en-US" sz="2100" dirty="0" err="1" smtClean="0">
                <a:solidFill>
                  <a:srgbClr val="2F1F58"/>
                </a:solidFill>
                <a:latin typeface="Arial" charset="0"/>
              </a:rPr>
              <a:t>Rosinsky</a:t>
            </a:r>
            <a:r>
              <a:rPr lang="en-US" sz="2100" dirty="0" smtClean="0">
                <a:solidFill>
                  <a:srgbClr val="2F1F58"/>
                </a:solidFill>
                <a:latin typeface="Arial" charset="0"/>
              </a:rPr>
              <a:t>, 42. </a:t>
            </a:r>
            <a:r>
              <a:rPr lang="en-US" sz="3700" dirty="0" smtClean="0">
                <a:solidFill>
                  <a:srgbClr val="2F1F58"/>
                </a:solidFill>
                <a:latin typeface="Arial" charset="0"/>
              </a:rPr>
              <a:t> </a:t>
            </a:r>
          </a:p>
          <a:p>
            <a:pPr lvl="1">
              <a:lnSpc>
                <a:spcPct val="95000"/>
              </a:lnSpc>
              <a:buClrTx/>
            </a:pPr>
            <a:r>
              <a:rPr lang="en-US" dirty="0" smtClean="0">
                <a:solidFill>
                  <a:srgbClr val="2F1F58"/>
                </a:solidFill>
                <a:latin typeface="Arial" charset="0"/>
              </a:rPr>
              <a:t>A good rule of thumb would be to have no more than 30 words in a panel and no more than 17 in a speech bubble.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Features in Graphic Novels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52282"/>
            <a:ext cx="9144000" cy="5405717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 sz="9600" dirty="0" smtClean="0"/>
              <a:t>Balloons</a:t>
            </a:r>
          </a:p>
          <a:p>
            <a:pPr lvl="1"/>
            <a:r>
              <a:rPr lang="en-US" sz="9600" dirty="0" smtClean="0"/>
              <a:t>Speech bubbles- what the characters are saying.</a:t>
            </a:r>
          </a:p>
          <a:p>
            <a:pPr lvl="1"/>
            <a:r>
              <a:rPr lang="en-US" sz="9600" dirty="0" smtClean="0"/>
              <a:t>Thought bubbles- what the characters are thinking. </a:t>
            </a:r>
          </a:p>
          <a:p>
            <a:pPr algn="ctr">
              <a:buNone/>
            </a:pPr>
            <a:r>
              <a:rPr lang="en-US" sz="9600" dirty="0" smtClean="0"/>
              <a:t>**Match the size, shape and type of line you use to the content of the speech/thought.**</a:t>
            </a:r>
          </a:p>
          <a:p>
            <a:pPr>
              <a:buNone/>
            </a:pPr>
            <a:r>
              <a:rPr lang="en-US" sz="7600" dirty="0" smtClean="0"/>
              <a:t>For example:</a:t>
            </a:r>
          </a:p>
          <a:p>
            <a:pPr lvl="3"/>
            <a:r>
              <a:rPr lang="en-US" sz="7600" dirty="0" smtClean="0"/>
              <a:t>Use jagged lines to indicate anger, yelling, screaming, or fright.</a:t>
            </a:r>
          </a:p>
          <a:p>
            <a:pPr lvl="3"/>
            <a:r>
              <a:rPr lang="en-US" sz="7600" dirty="0" smtClean="0"/>
              <a:t>Place shouts in large balloons </a:t>
            </a:r>
          </a:p>
          <a:p>
            <a:pPr lvl="3"/>
            <a:r>
              <a:rPr lang="en-US" sz="7600" dirty="0" smtClean="0"/>
              <a:t>Place whispers in small balloons.</a:t>
            </a:r>
          </a:p>
          <a:p>
            <a:pPr lvl="3"/>
            <a:r>
              <a:rPr lang="en-US" sz="7600" dirty="0" smtClean="0"/>
              <a:t>Use bubble tails for thought balloons.</a:t>
            </a:r>
            <a:r>
              <a:rPr lang="en-US" sz="9600" dirty="0" smtClean="0"/>
              <a:t>  </a:t>
            </a:r>
          </a:p>
          <a:p>
            <a:pPr lvl="0"/>
            <a:r>
              <a:rPr lang="en-US" sz="9600" dirty="0" smtClean="0"/>
              <a:t>Captions- the narrator of the story. </a:t>
            </a:r>
          </a:p>
          <a:p>
            <a:pPr lvl="0"/>
            <a:r>
              <a:rPr lang="en-US" sz="9600" dirty="0" smtClean="0"/>
              <a:t>Lettering- used for titles, onomatopoeia 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81000"/>
            <a:ext cx="5446713" cy="1470025"/>
          </a:xfrm>
        </p:spPr>
        <p:txBody>
          <a:bodyPr/>
          <a:lstStyle/>
          <a:p>
            <a:r>
              <a:rPr lang="en-US" dirty="0" smtClean="0"/>
              <a:t>Memoirs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2590800"/>
            <a:ext cx="63754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“In order to write memoir, we need to see that literature is made out of the everyday stuff of our lives.”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of Memoirs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61565"/>
            <a:ext cx="8686800" cy="4715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Virginia Woolf- “A memoir is not what happens, but the person to whom things happen.”</a:t>
            </a:r>
          </a:p>
          <a:p>
            <a:pPr algn="ctr">
              <a:buNone/>
            </a:pPr>
            <a:r>
              <a:rPr lang="en-US" dirty="0" smtClean="0"/>
              <a:t>William Zinsser- “Memoir is a window into a life.”</a:t>
            </a:r>
          </a:p>
          <a:p>
            <a:pPr algn="ctr">
              <a:buNone/>
            </a:pPr>
            <a:r>
              <a:rPr lang="en-US" dirty="0" smtClean="0"/>
              <a:t>Jean Little- “Memoir is not the whole head of hair but one or two strands of hair.”</a:t>
            </a:r>
          </a:p>
          <a:p>
            <a:pPr algn="ctr">
              <a:buNone/>
            </a:pPr>
            <a:r>
              <a:rPr lang="en-US" dirty="0" smtClean="0"/>
              <a:t>Lucy Calkins- “Our memoir will come not only from our memories but also from our imaginations.”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Memoirs are not Autobiographies!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Typically reads more like a novel</a:t>
            </a:r>
          </a:p>
          <a:p>
            <a:r>
              <a:rPr lang="en-US" dirty="0" smtClean="0"/>
              <a:t>A memoir deals with events related to a specific theme</a:t>
            </a:r>
          </a:p>
          <a:p>
            <a:r>
              <a:rPr lang="en-US" dirty="0" smtClean="0"/>
              <a:t>They are true stories but tend to read more like fiction.</a:t>
            </a:r>
          </a:p>
          <a:p>
            <a:endParaRPr lang="en-US" dirty="0" smtClean="0"/>
          </a:p>
          <a:p>
            <a:pPr>
              <a:buNone/>
            </a:pPr>
            <a:r>
              <a:rPr lang="en-US" sz="3600" dirty="0" smtClean="0">
                <a:latin typeface="Mistral"/>
              </a:rPr>
              <a:t>“In writing memoir, we select moments that reveal our own experiences of our lives.” ~Lucy </a:t>
            </a:r>
            <a:r>
              <a:rPr lang="en-US" sz="3600" dirty="0" err="1" smtClean="0">
                <a:latin typeface="Mistral"/>
              </a:rPr>
              <a:t>Caulkins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a Memoir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Focuses and reflects on the relationship between the writer and a particular place, animal, event, or object</a:t>
            </a:r>
          </a:p>
          <a:p>
            <a:r>
              <a:rPr lang="en-US" dirty="0" smtClean="0"/>
              <a:t>Leaves the reader with one impression of the subject of the memoir</a:t>
            </a:r>
          </a:p>
          <a:p>
            <a:r>
              <a:rPr lang="en-US" dirty="0" smtClean="0"/>
              <a:t>Limited to a particular phase, time period, place or recurring behavior in order to develop the focus fully</a:t>
            </a:r>
          </a:p>
          <a:p>
            <a:r>
              <a:rPr lang="en-US" dirty="0" smtClean="0"/>
              <a:t>Makes the subject of the memoir come alive</a:t>
            </a:r>
          </a:p>
          <a:p>
            <a:r>
              <a:rPr lang="en-US" dirty="0" smtClean="0"/>
              <a:t>Maintains a first person point of 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Memoirs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Activity:  </a:t>
            </a:r>
          </a:p>
          <a:p>
            <a:r>
              <a:rPr lang="en-US" dirty="0" smtClean="0"/>
              <a:t>In your folders, there are sample memoirs.  Read the memoir and think about the questions that are asked pertaining to that memoir.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326</TotalTime>
  <Words>742</Words>
  <Application>Microsoft Macintosh PowerPoint</Application>
  <PresentationFormat>On-screen Show (4:3)</PresentationFormat>
  <Paragraphs>69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Infusion</vt:lpstr>
      <vt:lpstr>Graphic Novels</vt:lpstr>
      <vt:lpstr>Turning Your Narrative into a Graphic Novel</vt:lpstr>
      <vt:lpstr>Text in Graphic Novels</vt:lpstr>
      <vt:lpstr>Text Features in Graphic Novels</vt:lpstr>
      <vt:lpstr>Memoirs</vt:lpstr>
      <vt:lpstr>Definitions of Memoirs</vt:lpstr>
      <vt:lpstr>Memoirs are not Autobiographies!</vt:lpstr>
      <vt:lpstr>Characteristics of a Memoir</vt:lpstr>
      <vt:lpstr>Analyzing Memoirs</vt:lpstr>
      <vt:lpstr>“Selecting our Seed Ideas”</vt:lpstr>
      <vt:lpstr>Drafting</vt:lpstr>
    </vt:vector>
  </TitlesOfParts>
  <Company/>
  <LinksUpToDate>false</LinksUpToDate>
  <SharedDoc>false</SharedDoc>
  <HyperlinksChanged>false</HyperlinksChanged>
  <AppVersion>12.0001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Memoirs</dc:title>
  <dc:creator>NYCDOE Schools</dc:creator>
  <cp:lastModifiedBy>NYCDOE Schools</cp:lastModifiedBy>
  <cp:revision>27</cp:revision>
  <dcterms:created xsi:type="dcterms:W3CDTF">2010-06-22T18:22:29Z</dcterms:created>
  <dcterms:modified xsi:type="dcterms:W3CDTF">2010-06-22T19:30:48Z</dcterms:modified>
</cp:coreProperties>
</file>